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58" r:id="rId5"/>
    <p:sldId id="262" r:id="rId6"/>
    <p:sldId id="259" r:id="rId7"/>
    <p:sldId id="260" r:id="rId8"/>
    <p:sldId id="263" r:id="rId9"/>
    <p:sldId id="264" r:id="rId10"/>
    <p:sldId id="268" r:id="rId11"/>
    <p:sldId id="269" r:id="rId12"/>
    <p:sldId id="270" r:id="rId13"/>
    <p:sldId id="265"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0822416-81E9-426A-8EA8-38F240EE182E}" type="datetimeFigureOut">
              <a:rPr lang="en-US" smtClean="0"/>
              <a:t>26-Mar-20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6A5BA-4210-4D4D-B3E9-FADAD9690165}" type="slidenum">
              <a:rPr lang="en-US" smtClean="0"/>
              <a:t>‹#›</a:t>
            </a:fld>
            <a:endParaRPr lang="en-US"/>
          </a:p>
        </p:txBody>
      </p:sp>
    </p:spTree>
    <p:extLst>
      <p:ext uri="{BB962C8B-B14F-4D97-AF65-F5344CB8AC3E}">
        <p14:creationId xmlns:p14="http://schemas.microsoft.com/office/powerpoint/2010/main" val="507128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0822416-81E9-426A-8EA8-38F240EE182E}" type="datetimeFigureOut">
              <a:rPr lang="en-US" smtClean="0"/>
              <a:t>26-Mar-20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6A5BA-4210-4D4D-B3E9-FADAD9690165}" type="slidenum">
              <a:rPr lang="en-US" smtClean="0"/>
              <a:t>‹#›</a:t>
            </a:fld>
            <a:endParaRPr lang="en-US"/>
          </a:p>
        </p:txBody>
      </p:sp>
    </p:spTree>
    <p:extLst>
      <p:ext uri="{BB962C8B-B14F-4D97-AF65-F5344CB8AC3E}">
        <p14:creationId xmlns:p14="http://schemas.microsoft.com/office/powerpoint/2010/main" val="1062505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0822416-81E9-426A-8EA8-38F240EE182E}" type="datetimeFigureOut">
              <a:rPr lang="en-US" smtClean="0"/>
              <a:t>26-Mar-20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6A5BA-4210-4D4D-B3E9-FADAD9690165}" type="slidenum">
              <a:rPr lang="en-US" smtClean="0"/>
              <a:t>‹#›</a:t>
            </a:fld>
            <a:endParaRPr lang="en-US"/>
          </a:p>
        </p:txBody>
      </p:sp>
    </p:spTree>
    <p:extLst>
      <p:ext uri="{BB962C8B-B14F-4D97-AF65-F5344CB8AC3E}">
        <p14:creationId xmlns:p14="http://schemas.microsoft.com/office/powerpoint/2010/main" val="928864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0822416-81E9-426A-8EA8-38F240EE182E}" type="datetimeFigureOut">
              <a:rPr lang="en-US" smtClean="0"/>
              <a:t>26-Mar-20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6A5BA-4210-4D4D-B3E9-FADAD9690165}" type="slidenum">
              <a:rPr lang="en-US" smtClean="0"/>
              <a:t>‹#›</a:t>
            </a:fld>
            <a:endParaRPr lang="en-US"/>
          </a:p>
        </p:txBody>
      </p:sp>
    </p:spTree>
    <p:extLst>
      <p:ext uri="{BB962C8B-B14F-4D97-AF65-F5344CB8AC3E}">
        <p14:creationId xmlns:p14="http://schemas.microsoft.com/office/powerpoint/2010/main" val="2228853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0822416-81E9-426A-8EA8-38F240EE182E}" type="datetimeFigureOut">
              <a:rPr lang="en-US" smtClean="0"/>
              <a:t>26-Mar-20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6A5BA-4210-4D4D-B3E9-FADAD9690165}" type="slidenum">
              <a:rPr lang="en-US" smtClean="0"/>
              <a:t>‹#›</a:t>
            </a:fld>
            <a:endParaRPr lang="en-US"/>
          </a:p>
        </p:txBody>
      </p:sp>
    </p:spTree>
    <p:extLst>
      <p:ext uri="{BB962C8B-B14F-4D97-AF65-F5344CB8AC3E}">
        <p14:creationId xmlns:p14="http://schemas.microsoft.com/office/powerpoint/2010/main" val="1213825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0822416-81E9-426A-8EA8-38F240EE182E}" type="datetimeFigureOut">
              <a:rPr lang="en-US" smtClean="0"/>
              <a:t>26-Mar-20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6A5BA-4210-4D4D-B3E9-FADAD9690165}" type="slidenum">
              <a:rPr lang="en-US" smtClean="0"/>
              <a:t>‹#›</a:t>
            </a:fld>
            <a:endParaRPr lang="en-US"/>
          </a:p>
        </p:txBody>
      </p:sp>
    </p:spTree>
    <p:extLst>
      <p:ext uri="{BB962C8B-B14F-4D97-AF65-F5344CB8AC3E}">
        <p14:creationId xmlns:p14="http://schemas.microsoft.com/office/powerpoint/2010/main" val="2313831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0822416-81E9-426A-8EA8-38F240EE182E}" type="datetimeFigureOut">
              <a:rPr lang="en-US" smtClean="0"/>
              <a:t>26-Mar-20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66A5BA-4210-4D4D-B3E9-FADAD9690165}" type="slidenum">
              <a:rPr lang="en-US" smtClean="0"/>
              <a:t>‹#›</a:t>
            </a:fld>
            <a:endParaRPr lang="en-US"/>
          </a:p>
        </p:txBody>
      </p:sp>
    </p:spTree>
    <p:extLst>
      <p:ext uri="{BB962C8B-B14F-4D97-AF65-F5344CB8AC3E}">
        <p14:creationId xmlns:p14="http://schemas.microsoft.com/office/powerpoint/2010/main" val="1783900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0822416-81E9-426A-8EA8-38F240EE182E}" type="datetimeFigureOut">
              <a:rPr lang="en-US" smtClean="0"/>
              <a:t>26-Mar-20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66A5BA-4210-4D4D-B3E9-FADAD9690165}" type="slidenum">
              <a:rPr lang="en-US" smtClean="0"/>
              <a:t>‹#›</a:t>
            </a:fld>
            <a:endParaRPr lang="en-US"/>
          </a:p>
        </p:txBody>
      </p:sp>
    </p:spTree>
    <p:extLst>
      <p:ext uri="{BB962C8B-B14F-4D97-AF65-F5344CB8AC3E}">
        <p14:creationId xmlns:p14="http://schemas.microsoft.com/office/powerpoint/2010/main" val="374068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822416-81E9-426A-8EA8-38F240EE182E}" type="datetimeFigureOut">
              <a:rPr lang="en-US" smtClean="0"/>
              <a:t>26-Mar-20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66A5BA-4210-4D4D-B3E9-FADAD9690165}" type="slidenum">
              <a:rPr lang="en-US" smtClean="0"/>
              <a:t>‹#›</a:t>
            </a:fld>
            <a:endParaRPr lang="en-US"/>
          </a:p>
        </p:txBody>
      </p:sp>
    </p:spTree>
    <p:extLst>
      <p:ext uri="{BB962C8B-B14F-4D97-AF65-F5344CB8AC3E}">
        <p14:creationId xmlns:p14="http://schemas.microsoft.com/office/powerpoint/2010/main" val="2975831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0822416-81E9-426A-8EA8-38F240EE182E}" type="datetimeFigureOut">
              <a:rPr lang="en-US" smtClean="0"/>
              <a:t>26-Mar-20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6A5BA-4210-4D4D-B3E9-FADAD9690165}" type="slidenum">
              <a:rPr lang="en-US" smtClean="0"/>
              <a:t>‹#›</a:t>
            </a:fld>
            <a:endParaRPr lang="en-US"/>
          </a:p>
        </p:txBody>
      </p:sp>
    </p:spTree>
    <p:extLst>
      <p:ext uri="{BB962C8B-B14F-4D97-AF65-F5344CB8AC3E}">
        <p14:creationId xmlns:p14="http://schemas.microsoft.com/office/powerpoint/2010/main" val="2497362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0822416-81E9-426A-8EA8-38F240EE182E}" type="datetimeFigureOut">
              <a:rPr lang="en-US" smtClean="0"/>
              <a:t>26-Mar-20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6A5BA-4210-4D4D-B3E9-FADAD9690165}" type="slidenum">
              <a:rPr lang="en-US" smtClean="0"/>
              <a:t>‹#›</a:t>
            </a:fld>
            <a:endParaRPr lang="en-US"/>
          </a:p>
        </p:txBody>
      </p:sp>
    </p:spTree>
    <p:extLst>
      <p:ext uri="{BB962C8B-B14F-4D97-AF65-F5344CB8AC3E}">
        <p14:creationId xmlns:p14="http://schemas.microsoft.com/office/powerpoint/2010/main" val="7926993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822416-81E9-426A-8EA8-38F240EE182E}" type="datetimeFigureOut">
              <a:rPr lang="en-US" smtClean="0"/>
              <a:t>26-Mar-20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66A5BA-4210-4D4D-B3E9-FADAD9690165}" type="slidenum">
              <a:rPr lang="en-US" smtClean="0"/>
              <a:t>‹#›</a:t>
            </a:fld>
            <a:endParaRPr lang="en-US"/>
          </a:p>
        </p:txBody>
      </p:sp>
    </p:spTree>
    <p:extLst>
      <p:ext uri="{BB962C8B-B14F-4D97-AF65-F5344CB8AC3E}">
        <p14:creationId xmlns:p14="http://schemas.microsoft.com/office/powerpoint/2010/main" val="2574380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1026" name="Picture 2" descr="https://images.unsplash.com/photo-1496442226666-8d4d0e62e6e9?ixlib=rb-1.2.1&amp;auto=format&amp;fit=crop&amp;w=750&amp;q=8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8420670" y="818866"/>
            <a:ext cx="3589359" cy="1938992"/>
          </a:xfrm>
          <a:prstGeom prst="rect">
            <a:avLst/>
          </a:prstGeom>
          <a:noFill/>
        </p:spPr>
        <p:txBody>
          <a:bodyPr wrap="square" rtlCol="0">
            <a:spAutoFit/>
          </a:bodyPr>
          <a:lstStyle/>
          <a:p>
            <a:pPr algn="ctr"/>
            <a:r>
              <a:rPr lang="en-US" sz="4000" b="1" spc="50" dirty="0" smtClean="0">
                <a:ln w="0"/>
                <a:solidFill>
                  <a:schemeClr val="bg2"/>
                </a:solidFill>
                <a:effectLst>
                  <a:innerShdw blurRad="63500" dist="50800" dir="13500000">
                    <a:srgbClr val="000000">
                      <a:alpha val="50000"/>
                    </a:srgbClr>
                  </a:innerShdw>
                </a:effectLst>
              </a:rPr>
              <a:t>IBM Professional Certificate</a:t>
            </a:r>
            <a:endParaRPr lang="en-US" sz="4000" b="1" spc="50" dirty="0">
              <a:ln w="0"/>
              <a:solidFill>
                <a:schemeClr val="bg2"/>
              </a:solidFill>
              <a:effectLst>
                <a:innerShdw blurRad="63500" dist="50800" dir="13500000">
                  <a:srgbClr val="000000">
                    <a:alpha val="50000"/>
                  </a:srgbClr>
                </a:innerShdw>
              </a:effectLst>
            </a:endParaRPr>
          </a:p>
        </p:txBody>
      </p:sp>
      <p:sp>
        <p:nvSpPr>
          <p:cNvPr id="5" name="TextBox 4"/>
          <p:cNvSpPr txBox="1"/>
          <p:nvPr/>
        </p:nvSpPr>
        <p:spPr>
          <a:xfrm>
            <a:off x="300250" y="818866"/>
            <a:ext cx="3780430" cy="1938992"/>
          </a:xfrm>
          <a:prstGeom prst="rect">
            <a:avLst/>
          </a:prstGeom>
          <a:noFill/>
        </p:spPr>
        <p:txBody>
          <a:bodyPr wrap="square" rtlCol="0">
            <a:spAutoFit/>
          </a:bodyPr>
          <a:lstStyle/>
          <a:p>
            <a:pPr lvl="0" algn="ctr"/>
            <a:r>
              <a:rPr lang="en-US" sz="4000" b="1" spc="50" dirty="0">
                <a:ln w="0"/>
                <a:solidFill>
                  <a:srgbClr val="E7E6E6"/>
                </a:solidFill>
                <a:effectLst>
                  <a:innerShdw blurRad="63500" dist="50800" dir="13500000">
                    <a:srgbClr val="000000">
                      <a:alpha val="50000"/>
                    </a:srgbClr>
                  </a:innerShdw>
                </a:effectLst>
              </a:rPr>
              <a:t>Capstone Project</a:t>
            </a:r>
          </a:p>
          <a:p>
            <a:pPr lvl="0"/>
            <a:r>
              <a:rPr lang="en-US" sz="4000" b="1" spc="50" dirty="0">
                <a:ln w="0"/>
                <a:solidFill>
                  <a:srgbClr val="E7E6E6"/>
                </a:solidFill>
                <a:effectLst>
                  <a:innerShdw blurRad="63500" dist="50800" dir="13500000">
                    <a:srgbClr val="000000">
                      <a:alpha val="50000"/>
                    </a:srgbClr>
                  </a:innerShdw>
                </a:effectLst>
              </a:rPr>
              <a:t>26 March 2020</a:t>
            </a:r>
            <a:endParaRPr lang="en-US" sz="4000" b="1" spc="50" dirty="0">
              <a:ln w="0"/>
              <a:solidFill>
                <a:srgbClr val="E7E6E6"/>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1770505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45911" y="450377"/>
            <a:ext cx="11150221" cy="461665"/>
          </a:xfrm>
          <a:prstGeom prst="rect">
            <a:avLst/>
          </a:prstGeom>
          <a:noFill/>
        </p:spPr>
        <p:txBody>
          <a:bodyPr wrap="square" rtlCol="0">
            <a:spAutoFit/>
          </a:bodyPr>
          <a:lstStyle/>
          <a:p>
            <a:r>
              <a:rPr lang="en-US" sz="2400" dirty="0" smtClean="0">
                <a:latin typeface="Calisto MT" panose="02040603050505030304" pitchFamily="18" charset="0"/>
              </a:rPr>
              <a:t>Cluster 1</a:t>
            </a:r>
            <a:endParaRPr lang="en-US" sz="2400" dirty="0">
              <a:latin typeface="Calisto MT" panose="02040603050505030304" pitchFamily="18" charset="0"/>
            </a:endParaRPr>
          </a:p>
        </p:txBody>
      </p:sp>
      <p:pic>
        <p:nvPicPr>
          <p:cNvPr id="2" name="Picture 1"/>
          <p:cNvPicPr>
            <a:picLocks noChangeAspect="1"/>
          </p:cNvPicPr>
          <p:nvPr/>
        </p:nvPicPr>
        <p:blipFill>
          <a:blip r:embed="rId2"/>
          <a:stretch>
            <a:fillRect/>
          </a:stretch>
        </p:blipFill>
        <p:spPr>
          <a:xfrm>
            <a:off x="327547" y="1419816"/>
            <a:ext cx="11368585" cy="4667737"/>
          </a:xfrm>
          <a:prstGeom prst="rect">
            <a:avLst/>
          </a:prstGeom>
        </p:spPr>
      </p:pic>
    </p:spTree>
    <p:extLst>
      <p:ext uri="{BB962C8B-B14F-4D97-AF65-F5344CB8AC3E}">
        <p14:creationId xmlns:p14="http://schemas.microsoft.com/office/powerpoint/2010/main" val="16777743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45911" y="545912"/>
            <a:ext cx="11150221" cy="461665"/>
          </a:xfrm>
          <a:prstGeom prst="rect">
            <a:avLst/>
          </a:prstGeom>
          <a:noFill/>
        </p:spPr>
        <p:txBody>
          <a:bodyPr wrap="square" rtlCol="0">
            <a:spAutoFit/>
          </a:bodyPr>
          <a:lstStyle/>
          <a:p>
            <a:r>
              <a:rPr lang="en-US" sz="2400" dirty="0" smtClean="0">
                <a:latin typeface="Calisto MT" panose="02040603050505030304" pitchFamily="18" charset="0"/>
              </a:rPr>
              <a:t>Cluster 2</a:t>
            </a:r>
            <a:endParaRPr lang="en-US" sz="2400" dirty="0">
              <a:latin typeface="Calisto MT" panose="02040603050505030304" pitchFamily="18" charset="0"/>
            </a:endParaRPr>
          </a:p>
        </p:txBody>
      </p:sp>
      <p:pic>
        <p:nvPicPr>
          <p:cNvPr id="3" name="Picture 2"/>
          <p:cNvPicPr>
            <a:picLocks noChangeAspect="1"/>
          </p:cNvPicPr>
          <p:nvPr/>
        </p:nvPicPr>
        <p:blipFill>
          <a:blip r:embed="rId2"/>
          <a:stretch>
            <a:fillRect/>
          </a:stretch>
        </p:blipFill>
        <p:spPr>
          <a:xfrm>
            <a:off x="359802" y="1182786"/>
            <a:ext cx="11336330" cy="5026372"/>
          </a:xfrm>
          <a:prstGeom prst="rect">
            <a:avLst/>
          </a:prstGeom>
        </p:spPr>
      </p:pic>
    </p:spTree>
    <p:extLst>
      <p:ext uri="{BB962C8B-B14F-4D97-AF65-F5344CB8AC3E}">
        <p14:creationId xmlns:p14="http://schemas.microsoft.com/office/powerpoint/2010/main" val="1222576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45911" y="545912"/>
            <a:ext cx="11150221" cy="461665"/>
          </a:xfrm>
          <a:prstGeom prst="rect">
            <a:avLst/>
          </a:prstGeom>
          <a:noFill/>
        </p:spPr>
        <p:txBody>
          <a:bodyPr wrap="square" rtlCol="0">
            <a:spAutoFit/>
          </a:bodyPr>
          <a:lstStyle/>
          <a:p>
            <a:r>
              <a:rPr lang="en-US" sz="2400" dirty="0" smtClean="0">
                <a:latin typeface="Calisto MT" panose="02040603050505030304" pitchFamily="18" charset="0"/>
              </a:rPr>
              <a:t>Cluster 3</a:t>
            </a:r>
            <a:endParaRPr lang="en-US" sz="2400" dirty="0">
              <a:latin typeface="Calisto MT" panose="02040603050505030304" pitchFamily="18" charset="0"/>
            </a:endParaRPr>
          </a:p>
        </p:txBody>
      </p:sp>
      <p:pic>
        <p:nvPicPr>
          <p:cNvPr id="2" name="Picture 1"/>
          <p:cNvPicPr>
            <a:picLocks noChangeAspect="1"/>
          </p:cNvPicPr>
          <p:nvPr/>
        </p:nvPicPr>
        <p:blipFill>
          <a:blip r:embed="rId2"/>
          <a:stretch>
            <a:fillRect/>
          </a:stretch>
        </p:blipFill>
        <p:spPr>
          <a:xfrm>
            <a:off x="545911" y="1155153"/>
            <a:ext cx="11162166" cy="1724525"/>
          </a:xfrm>
          <a:prstGeom prst="rect">
            <a:avLst/>
          </a:prstGeom>
        </p:spPr>
      </p:pic>
      <p:sp>
        <p:nvSpPr>
          <p:cNvPr id="6" name="TextBox 5"/>
          <p:cNvSpPr txBox="1"/>
          <p:nvPr/>
        </p:nvSpPr>
        <p:spPr>
          <a:xfrm>
            <a:off x="657368" y="3195853"/>
            <a:ext cx="11150221" cy="461665"/>
          </a:xfrm>
          <a:prstGeom prst="rect">
            <a:avLst/>
          </a:prstGeom>
          <a:noFill/>
        </p:spPr>
        <p:txBody>
          <a:bodyPr wrap="square" rtlCol="0">
            <a:spAutoFit/>
          </a:bodyPr>
          <a:lstStyle/>
          <a:p>
            <a:r>
              <a:rPr lang="en-US" sz="2400" dirty="0" smtClean="0">
                <a:latin typeface="Calisto MT" panose="02040603050505030304" pitchFamily="18" charset="0"/>
              </a:rPr>
              <a:t>Cluster 4</a:t>
            </a:r>
            <a:endParaRPr lang="en-US" sz="2400" dirty="0">
              <a:latin typeface="Calisto MT" panose="02040603050505030304" pitchFamily="18" charset="0"/>
            </a:endParaRPr>
          </a:p>
        </p:txBody>
      </p:sp>
      <p:pic>
        <p:nvPicPr>
          <p:cNvPr id="7" name="Picture 6"/>
          <p:cNvPicPr>
            <a:picLocks noChangeAspect="1"/>
          </p:cNvPicPr>
          <p:nvPr/>
        </p:nvPicPr>
        <p:blipFill>
          <a:blip r:embed="rId3"/>
          <a:stretch>
            <a:fillRect/>
          </a:stretch>
        </p:blipFill>
        <p:spPr>
          <a:xfrm>
            <a:off x="545911" y="3973693"/>
            <a:ext cx="11116198" cy="1717423"/>
          </a:xfrm>
          <a:prstGeom prst="rect">
            <a:avLst/>
          </a:prstGeom>
        </p:spPr>
      </p:pic>
    </p:spTree>
    <p:extLst>
      <p:ext uri="{BB962C8B-B14F-4D97-AF65-F5344CB8AC3E}">
        <p14:creationId xmlns:p14="http://schemas.microsoft.com/office/powerpoint/2010/main" val="1507839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4266063" cy="5653538"/>
          </a:xfrm>
        </p:spPr>
        <p:txBody>
          <a:bodyPr>
            <a:normAutofit/>
          </a:bodyPr>
          <a:lstStyle/>
          <a:p>
            <a:r>
              <a:rPr lang="en-US" sz="2400" dirty="0" smtClean="0">
                <a:latin typeface="Calisto MT" panose="02040603050505030304" pitchFamily="18" charset="0"/>
              </a:rPr>
              <a:t>Based on </a:t>
            </a:r>
            <a:r>
              <a:rPr lang="en-US" sz="2400" dirty="0" err="1" smtClean="0">
                <a:latin typeface="Calisto MT" panose="02040603050505030304" pitchFamily="18" charset="0"/>
              </a:rPr>
              <a:t>dataframe</a:t>
            </a:r>
            <a:r>
              <a:rPr lang="en-US" sz="2400" dirty="0" smtClean="0">
                <a:latin typeface="Calisto MT" panose="02040603050505030304" pitchFamily="18" charset="0"/>
              </a:rPr>
              <a:t> analysis above Cluster 3 (Upper West Side ) and Cluster 4 (Morningside Heights) areas are the best places to open a new sushi bar business.</a:t>
            </a:r>
            <a:endParaRPr lang="en-US" sz="2400" dirty="0">
              <a:latin typeface="Calisto MT" panose="02040603050505030304" pitchFamily="18" charset="0"/>
            </a:endParaRPr>
          </a:p>
        </p:txBody>
      </p:sp>
      <p:pic>
        <p:nvPicPr>
          <p:cNvPr id="4" name="Content Placeholder 3"/>
          <p:cNvPicPr>
            <a:picLocks noGrp="1"/>
          </p:cNvPicPr>
          <p:nvPr>
            <p:ph idx="1"/>
          </p:nvPr>
        </p:nvPicPr>
        <p:blipFill>
          <a:blip r:embed="rId2"/>
          <a:stretch>
            <a:fillRect/>
          </a:stretch>
        </p:blipFill>
        <p:spPr>
          <a:xfrm>
            <a:off x="5527343" y="365125"/>
            <a:ext cx="6517855" cy="5858254"/>
          </a:xfrm>
          <a:prstGeom prst="rect">
            <a:avLst/>
          </a:prstGeom>
        </p:spPr>
      </p:pic>
    </p:spTree>
    <p:extLst>
      <p:ext uri="{BB962C8B-B14F-4D97-AF65-F5344CB8AC3E}">
        <p14:creationId xmlns:p14="http://schemas.microsoft.com/office/powerpoint/2010/main" val="19492500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15370" y="474496"/>
            <a:ext cx="5316940" cy="5216619"/>
          </a:xfrm>
        </p:spPr>
        <p:txBody>
          <a:bodyPr>
            <a:normAutofit fontScale="85000" lnSpcReduction="20000"/>
          </a:bodyPr>
          <a:lstStyle/>
          <a:p>
            <a:pPr marL="0" indent="0">
              <a:buNone/>
            </a:pPr>
            <a:r>
              <a:rPr lang="en-US" b="1" dirty="0" smtClean="0">
                <a:latin typeface="Calisto MT" panose="02040603050505030304" pitchFamily="18" charset="0"/>
              </a:rPr>
              <a:t>Conclusion</a:t>
            </a:r>
          </a:p>
          <a:p>
            <a:pPr marL="0" indent="0">
              <a:buNone/>
            </a:pPr>
            <a:endParaRPr lang="en-US" dirty="0">
              <a:latin typeface="Calisto MT" panose="02040603050505030304" pitchFamily="18" charset="0"/>
            </a:endParaRPr>
          </a:p>
          <a:p>
            <a:pPr marL="0" indent="0">
              <a:buNone/>
            </a:pPr>
            <a:endParaRPr lang="en-US" dirty="0" smtClean="0">
              <a:latin typeface="Calisto MT" panose="02040603050505030304" pitchFamily="18" charset="0"/>
            </a:endParaRPr>
          </a:p>
          <a:p>
            <a:pPr marL="0" indent="0">
              <a:buNone/>
            </a:pPr>
            <a:r>
              <a:rPr lang="en-US" dirty="0" smtClean="0">
                <a:latin typeface="Calisto MT" panose="02040603050505030304" pitchFamily="18" charset="0"/>
              </a:rPr>
              <a:t>Although all of the goals of this project were met there is definitely room for further improvement and development as noted below. However, the goals of the project were met and, with some more work, could easily be developed into a fully fledged application that could support the opening a business idea in an unknown location.</a:t>
            </a:r>
          </a:p>
          <a:p>
            <a:pPr marL="0" indent="0">
              <a:buNone/>
            </a:pPr>
            <a:r>
              <a:rPr lang="en-US" dirty="0" smtClean="0">
                <a:latin typeface="Calisto MT" panose="02040603050505030304" pitchFamily="18" charset="0"/>
              </a:rPr>
              <a:t>As per the neighborhood or restaurant type mentioned like Sushi restaurants analysis can be checked. A venue with lowest risk and competition can be identified</a:t>
            </a:r>
            <a:r>
              <a:rPr lang="en-US" dirty="0" smtClean="0"/>
              <a:t>.</a:t>
            </a:r>
          </a:p>
          <a:p>
            <a:endParaRPr lang="en-US" dirty="0"/>
          </a:p>
        </p:txBody>
      </p:sp>
      <p:pic>
        <p:nvPicPr>
          <p:cNvPr id="4" name="Picture 3"/>
          <p:cNvPicPr>
            <a:picLocks noChangeAspect="1"/>
          </p:cNvPicPr>
          <p:nvPr/>
        </p:nvPicPr>
        <p:blipFill>
          <a:blip r:embed="rId2"/>
          <a:stretch>
            <a:fillRect/>
          </a:stretch>
        </p:blipFill>
        <p:spPr>
          <a:xfrm>
            <a:off x="6728346" y="474496"/>
            <a:ext cx="4845524" cy="5653111"/>
          </a:xfrm>
          <a:prstGeom prst="rect">
            <a:avLst/>
          </a:prstGeom>
        </p:spPr>
      </p:pic>
    </p:spTree>
    <p:extLst>
      <p:ext uri="{BB962C8B-B14F-4D97-AF65-F5344CB8AC3E}">
        <p14:creationId xmlns:p14="http://schemas.microsoft.com/office/powerpoint/2010/main" val="2923335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6436057" cy="726696"/>
          </a:xfrm>
        </p:spPr>
        <p:txBody>
          <a:bodyPr/>
          <a:lstStyle/>
          <a:p>
            <a:r>
              <a:rPr lang="en-US" b="1" dirty="0" smtClean="0">
                <a:latin typeface="Calisto MT" panose="02040603050505030304" pitchFamily="18" charset="0"/>
              </a:rPr>
              <a:t>Introduction</a:t>
            </a:r>
            <a:endParaRPr lang="en-US" b="1" dirty="0">
              <a:latin typeface="Calisto MT" panose="02040603050505030304" pitchFamily="18" charset="0"/>
            </a:endParaRPr>
          </a:p>
        </p:txBody>
      </p:sp>
      <p:sp>
        <p:nvSpPr>
          <p:cNvPr id="3" name="Content Placeholder 2"/>
          <p:cNvSpPr>
            <a:spLocks noGrp="1"/>
          </p:cNvSpPr>
          <p:nvPr>
            <p:ph idx="1"/>
          </p:nvPr>
        </p:nvSpPr>
        <p:spPr>
          <a:xfrm>
            <a:off x="633484" y="1282891"/>
            <a:ext cx="6640773" cy="5049670"/>
          </a:xfrm>
        </p:spPr>
        <p:txBody>
          <a:bodyPr>
            <a:normAutofit fontScale="92500" lnSpcReduction="10000"/>
          </a:bodyPr>
          <a:lstStyle/>
          <a:p>
            <a:r>
              <a:rPr lang="en-US" dirty="0" smtClean="0">
                <a:latin typeface="Calisto MT" panose="02040603050505030304" pitchFamily="18" charset="0"/>
              </a:rPr>
              <a:t>The City of New York, is the most populous city in the United States. It is diverse and is the financial capital of USA. It is multicultural. It provides lot of business opportunities and business friendly environment. It has attracted many different players into the market. It is a global hub of business and commerce. The city is a major center for banking and finance, retailing, world trade, transportation, tourism, real estate, new media, traditional media, advertising, legal services, accountancy, insurance, theater, fashion, and the arts in the United States. </a:t>
            </a:r>
            <a:endParaRPr lang="en-US" dirty="0">
              <a:latin typeface="Calisto MT" panose="02040603050505030304" pitchFamily="18" charset="0"/>
            </a:endParaRPr>
          </a:p>
        </p:txBody>
      </p:sp>
      <p:pic>
        <p:nvPicPr>
          <p:cNvPr id="4" name="Picture 3"/>
          <p:cNvPicPr>
            <a:picLocks noChangeAspect="1"/>
          </p:cNvPicPr>
          <p:nvPr/>
        </p:nvPicPr>
        <p:blipFill>
          <a:blip r:embed="rId2"/>
          <a:stretch>
            <a:fillRect/>
          </a:stretch>
        </p:blipFill>
        <p:spPr>
          <a:xfrm>
            <a:off x="7386472" y="2101754"/>
            <a:ext cx="4573516" cy="2572603"/>
          </a:xfrm>
          <a:prstGeom prst="rect">
            <a:avLst/>
          </a:prstGeom>
        </p:spPr>
      </p:pic>
    </p:spTree>
    <p:extLst>
      <p:ext uri="{BB962C8B-B14F-4D97-AF65-F5344CB8AC3E}">
        <p14:creationId xmlns:p14="http://schemas.microsoft.com/office/powerpoint/2010/main" val="1235952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991367" y="436728"/>
            <a:ext cx="6025485" cy="5950425"/>
          </a:xfrm>
        </p:spPr>
        <p:txBody>
          <a:bodyPr>
            <a:normAutofit/>
          </a:bodyPr>
          <a:lstStyle/>
          <a:p>
            <a:r>
              <a:rPr lang="en-US" dirty="0" smtClean="0">
                <a:latin typeface="Calisto MT" panose="02040603050505030304" pitchFamily="18" charset="0"/>
              </a:rPr>
              <a:t>This also means that the market is highly competitive. As it is highly developed city so cost of doing business is also one of the highest. Thus, any new business venture or expansion needs to be analyzed carefully. The insights derived from analysis will give good understanding of the business environment which help in strategically targeting the market. This will help in reduction of risk. And the Return on Investment will be reasonable.</a:t>
            </a:r>
            <a:endParaRPr lang="en-US" dirty="0">
              <a:latin typeface="Calisto MT" panose="02040603050505030304" pitchFamily="18" charset="0"/>
            </a:endParaRPr>
          </a:p>
        </p:txBody>
      </p:sp>
      <p:pic>
        <p:nvPicPr>
          <p:cNvPr id="5" name="Picture 4"/>
          <p:cNvPicPr>
            <a:picLocks noChangeAspect="1"/>
          </p:cNvPicPr>
          <p:nvPr/>
        </p:nvPicPr>
        <p:blipFill>
          <a:blip r:embed="rId2"/>
          <a:stretch>
            <a:fillRect/>
          </a:stretch>
        </p:blipFill>
        <p:spPr>
          <a:xfrm>
            <a:off x="363371" y="1405719"/>
            <a:ext cx="5379748" cy="3029803"/>
          </a:xfrm>
          <a:prstGeom prst="rect">
            <a:avLst/>
          </a:prstGeom>
        </p:spPr>
      </p:pic>
    </p:spTree>
    <p:extLst>
      <p:ext uri="{BB962C8B-B14F-4D97-AF65-F5344CB8AC3E}">
        <p14:creationId xmlns:p14="http://schemas.microsoft.com/office/powerpoint/2010/main" val="1645083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4143233" cy="808582"/>
          </a:xfrm>
        </p:spPr>
        <p:txBody>
          <a:bodyPr>
            <a:normAutofit fontScale="90000"/>
          </a:bodyPr>
          <a:lstStyle/>
          <a:p>
            <a:r>
              <a:rPr lang="en-US" b="1" dirty="0" smtClean="0">
                <a:latin typeface="Calisto MT" panose="02040603050505030304" pitchFamily="18" charset="0"/>
              </a:rPr>
              <a:t>Business Problem</a:t>
            </a:r>
            <a:endParaRPr lang="en-US" b="1" dirty="0">
              <a:latin typeface="Calisto MT" panose="02040603050505030304" pitchFamily="18" charset="0"/>
            </a:endParaRPr>
          </a:p>
        </p:txBody>
      </p:sp>
      <p:sp>
        <p:nvSpPr>
          <p:cNvPr id="3" name="Content Placeholder 2"/>
          <p:cNvSpPr>
            <a:spLocks noGrp="1"/>
          </p:cNvSpPr>
          <p:nvPr>
            <p:ph idx="1"/>
          </p:nvPr>
        </p:nvSpPr>
        <p:spPr>
          <a:xfrm>
            <a:off x="838200" y="1419367"/>
            <a:ext cx="6586182" cy="4757596"/>
          </a:xfrm>
        </p:spPr>
        <p:txBody>
          <a:bodyPr>
            <a:normAutofit lnSpcReduction="10000"/>
          </a:bodyPr>
          <a:lstStyle/>
          <a:p>
            <a:r>
              <a:rPr lang="en-US" dirty="0" smtClean="0">
                <a:latin typeface="Calisto MT" panose="02040603050505030304" pitchFamily="18" charset="0"/>
              </a:rPr>
              <a:t>The City of New York is famous for its excellent cuisine. It's food culture includes an array of international cuisines influenced by the city's immigrant history. Sushi restaurants have become so popular in the United States now it seems that there is one on every corner, not only in major cities but also in smaller cities. Starting a sushi restaurant can be a great business opportunity, but you need to distinguish yourself from others to enjoy long-term success.</a:t>
            </a:r>
            <a:endParaRPr lang="en-US" dirty="0">
              <a:latin typeface="Calisto MT" panose="02040603050505030304" pitchFamily="18" charset="0"/>
            </a:endParaRPr>
          </a:p>
        </p:txBody>
      </p:sp>
      <p:pic>
        <p:nvPicPr>
          <p:cNvPr id="4" name="Picture 3"/>
          <p:cNvPicPr>
            <a:picLocks noChangeAspect="1"/>
          </p:cNvPicPr>
          <p:nvPr/>
        </p:nvPicPr>
        <p:blipFill>
          <a:blip r:embed="rId2"/>
          <a:stretch>
            <a:fillRect/>
          </a:stretch>
        </p:blipFill>
        <p:spPr>
          <a:xfrm>
            <a:off x="7424382" y="1514902"/>
            <a:ext cx="4394579" cy="3295934"/>
          </a:xfrm>
          <a:prstGeom prst="rect">
            <a:avLst/>
          </a:prstGeom>
        </p:spPr>
      </p:pic>
    </p:spTree>
    <p:extLst>
      <p:ext uri="{BB962C8B-B14F-4D97-AF65-F5344CB8AC3E}">
        <p14:creationId xmlns:p14="http://schemas.microsoft.com/office/powerpoint/2010/main" val="1203253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08979" y="0"/>
            <a:ext cx="6769290" cy="6359856"/>
          </a:xfrm>
        </p:spPr>
        <p:txBody>
          <a:bodyPr>
            <a:normAutofit lnSpcReduction="10000"/>
          </a:bodyPr>
          <a:lstStyle/>
          <a:p>
            <a:endParaRPr lang="en-US" dirty="0" smtClean="0"/>
          </a:p>
          <a:p>
            <a:r>
              <a:rPr lang="en-US" dirty="0" smtClean="0">
                <a:latin typeface="Calisto MT" panose="02040603050505030304" pitchFamily="18" charset="0"/>
              </a:rPr>
              <a:t>My client wants to open his business in Manhattan area, so I focus on that borough during my analysis. We define potential neighborhood based on the number of sushi bars which are operating right in each neighborhood. Manhattan has full potential but also is a very challenging district to open a business because of high competition. New sushi bar should be open in an area that inadequate neighborhood in this way the bar can attract more customers. Therefore, this analysis necessary to ensure that we have enough customers and that we are not so close to other sushi places.</a:t>
            </a:r>
            <a:endParaRPr lang="en-US" dirty="0">
              <a:latin typeface="Calisto MT" panose="02040603050505030304" pitchFamily="18" charset="0"/>
            </a:endParaRPr>
          </a:p>
        </p:txBody>
      </p:sp>
      <p:pic>
        <p:nvPicPr>
          <p:cNvPr id="5" name="Picture 4"/>
          <p:cNvPicPr>
            <a:picLocks noChangeAspect="1"/>
          </p:cNvPicPr>
          <p:nvPr/>
        </p:nvPicPr>
        <p:blipFill>
          <a:blip r:embed="rId2"/>
          <a:stretch>
            <a:fillRect/>
          </a:stretch>
        </p:blipFill>
        <p:spPr>
          <a:xfrm>
            <a:off x="388210" y="477671"/>
            <a:ext cx="4665241" cy="5711588"/>
          </a:xfrm>
          <a:prstGeom prst="rect">
            <a:avLst/>
          </a:prstGeom>
        </p:spPr>
      </p:pic>
    </p:spTree>
    <p:extLst>
      <p:ext uri="{BB962C8B-B14F-4D97-AF65-F5344CB8AC3E}">
        <p14:creationId xmlns:p14="http://schemas.microsoft.com/office/powerpoint/2010/main" val="2119759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8194" y="3456612"/>
            <a:ext cx="4672654" cy="2534755"/>
          </a:xfrm>
        </p:spPr>
        <p:txBody>
          <a:bodyPr>
            <a:noAutofit/>
          </a:bodyPr>
          <a:lstStyle/>
          <a:p>
            <a:r>
              <a:rPr lang="en-US" sz="2400" dirty="0" smtClean="0">
                <a:latin typeface="Calisto MT" panose="02040603050505030304" pitchFamily="18" charset="0"/>
              </a:rPr>
              <a:t>Above, I have done convert addresses into their equivalent latitude and longitude values. Then we will use the Foursquare API to explore neighborhoods in Manhattan, New York. After that, explore function to get sushi restaurant categories in each neighborhood.</a:t>
            </a:r>
            <a:endParaRPr lang="en-US" sz="2400" dirty="0">
              <a:latin typeface="Calisto MT" panose="02040603050505030304" pitchFamily="18" charset="0"/>
            </a:endParaRPr>
          </a:p>
        </p:txBody>
      </p:sp>
      <p:pic>
        <p:nvPicPr>
          <p:cNvPr id="5" name="Content Placeholder 4"/>
          <p:cNvPicPr>
            <a:picLocks noGrp="1"/>
          </p:cNvPicPr>
          <p:nvPr>
            <p:ph idx="1"/>
          </p:nvPr>
        </p:nvPicPr>
        <p:blipFill>
          <a:blip r:embed="rId2"/>
          <a:stretch>
            <a:fillRect/>
          </a:stretch>
        </p:blipFill>
        <p:spPr>
          <a:xfrm>
            <a:off x="7345338" y="267790"/>
            <a:ext cx="4725727" cy="2736518"/>
          </a:xfrm>
          <a:prstGeom prst="rect">
            <a:avLst/>
          </a:prstGeom>
        </p:spPr>
      </p:pic>
      <p:pic>
        <p:nvPicPr>
          <p:cNvPr id="6" name="Picture 5"/>
          <p:cNvPicPr/>
          <p:nvPr/>
        </p:nvPicPr>
        <p:blipFill>
          <a:blip r:embed="rId3"/>
          <a:stretch>
            <a:fillRect/>
          </a:stretch>
        </p:blipFill>
        <p:spPr>
          <a:xfrm>
            <a:off x="663621" y="2770496"/>
            <a:ext cx="5760720" cy="3670105"/>
          </a:xfrm>
          <a:prstGeom prst="rect">
            <a:avLst/>
          </a:prstGeom>
        </p:spPr>
      </p:pic>
      <p:pic>
        <p:nvPicPr>
          <p:cNvPr id="7" name="Picture 6"/>
          <p:cNvPicPr/>
          <p:nvPr/>
        </p:nvPicPr>
        <p:blipFill>
          <a:blip r:embed="rId4"/>
          <a:stretch>
            <a:fillRect/>
          </a:stretch>
        </p:blipFill>
        <p:spPr>
          <a:xfrm>
            <a:off x="538914" y="267790"/>
            <a:ext cx="6010134" cy="2311637"/>
          </a:xfrm>
          <a:prstGeom prst="rect">
            <a:avLst/>
          </a:prstGeom>
        </p:spPr>
      </p:pic>
    </p:spTree>
    <p:extLst>
      <p:ext uri="{BB962C8B-B14F-4D97-AF65-F5344CB8AC3E}">
        <p14:creationId xmlns:p14="http://schemas.microsoft.com/office/powerpoint/2010/main" val="33267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30603" y="3780430"/>
            <a:ext cx="2761397" cy="1897039"/>
          </a:xfrm>
        </p:spPr>
        <p:txBody>
          <a:bodyPr>
            <a:noAutofit/>
          </a:bodyPr>
          <a:lstStyle/>
          <a:p>
            <a:r>
              <a:rPr lang="en-US" sz="2000" dirty="0" smtClean="0">
                <a:latin typeface="Calisto MT" panose="02040603050505030304" pitchFamily="18" charset="0"/>
              </a:rPr>
              <a:t>Then use this feature to group the neighborhoods into clusters K-means clustering algorithm will be use to complete this task. And also, the Folium library to visualize the neighborhoods in Manhattan and its emerging clusters.</a:t>
            </a:r>
            <a:endParaRPr lang="en-US" sz="2000" dirty="0">
              <a:latin typeface="Calisto MT" panose="02040603050505030304" pitchFamily="18" charset="0"/>
            </a:endParaRPr>
          </a:p>
        </p:txBody>
      </p:sp>
      <p:pic>
        <p:nvPicPr>
          <p:cNvPr id="5" name="Content Placeholder 4"/>
          <p:cNvPicPr>
            <a:picLocks noGrp="1" noChangeAspect="1"/>
          </p:cNvPicPr>
          <p:nvPr>
            <p:ph idx="1"/>
          </p:nvPr>
        </p:nvPicPr>
        <p:blipFill>
          <a:blip r:embed="rId2"/>
          <a:stretch>
            <a:fillRect/>
          </a:stretch>
        </p:blipFill>
        <p:spPr>
          <a:xfrm>
            <a:off x="130996" y="3031127"/>
            <a:ext cx="9040299" cy="3166497"/>
          </a:xfrm>
          <a:prstGeom prst="rect">
            <a:avLst/>
          </a:prstGeom>
        </p:spPr>
      </p:pic>
      <p:pic>
        <p:nvPicPr>
          <p:cNvPr id="4" name="Picture 3"/>
          <p:cNvPicPr/>
          <p:nvPr/>
        </p:nvPicPr>
        <p:blipFill>
          <a:blip r:embed="rId3"/>
          <a:stretch>
            <a:fillRect/>
          </a:stretch>
        </p:blipFill>
        <p:spPr>
          <a:xfrm>
            <a:off x="269771" y="213852"/>
            <a:ext cx="10894097" cy="2665826"/>
          </a:xfrm>
          <a:prstGeom prst="rect">
            <a:avLst/>
          </a:prstGeom>
        </p:spPr>
      </p:pic>
    </p:spTree>
    <p:extLst>
      <p:ext uri="{BB962C8B-B14F-4D97-AF65-F5344CB8AC3E}">
        <p14:creationId xmlns:p14="http://schemas.microsoft.com/office/powerpoint/2010/main" val="3937027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524010" y="428403"/>
            <a:ext cx="11363189" cy="6183633"/>
          </a:xfrm>
          <a:prstGeom prst="rect">
            <a:avLst/>
          </a:prstGeom>
        </p:spPr>
      </p:pic>
    </p:spTree>
    <p:extLst>
      <p:ext uri="{BB962C8B-B14F-4D97-AF65-F5344CB8AC3E}">
        <p14:creationId xmlns:p14="http://schemas.microsoft.com/office/powerpoint/2010/main" val="2476222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45911" y="436729"/>
            <a:ext cx="11150221" cy="1692771"/>
          </a:xfrm>
          <a:prstGeom prst="rect">
            <a:avLst/>
          </a:prstGeom>
          <a:noFill/>
        </p:spPr>
        <p:txBody>
          <a:bodyPr wrap="square" rtlCol="0">
            <a:spAutoFit/>
          </a:bodyPr>
          <a:lstStyle/>
          <a:p>
            <a:r>
              <a:rPr lang="en-US" sz="3200" b="1" dirty="0" smtClean="0">
                <a:latin typeface="Calisto MT" panose="02040603050505030304" pitchFamily="18" charset="0"/>
              </a:rPr>
              <a:t>Results</a:t>
            </a:r>
          </a:p>
          <a:p>
            <a:r>
              <a:rPr lang="en-US" sz="2400" dirty="0" smtClean="0">
                <a:latin typeface="Calisto MT" panose="02040603050505030304" pitchFamily="18" charset="0"/>
              </a:rPr>
              <a:t>K-mean Cluster Using K-mean to clustering data area with less number of sushi bars</a:t>
            </a:r>
          </a:p>
          <a:p>
            <a:endParaRPr lang="en-US" sz="2400" dirty="0" smtClean="0">
              <a:latin typeface="Calisto MT" panose="02040603050505030304" pitchFamily="18" charset="0"/>
            </a:endParaRPr>
          </a:p>
          <a:p>
            <a:r>
              <a:rPr lang="en-US" sz="2400" dirty="0" smtClean="0">
                <a:latin typeface="Calisto MT" panose="02040603050505030304" pitchFamily="18" charset="0"/>
              </a:rPr>
              <a:t>Cluster 0</a:t>
            </a:r>
            <a:endParaRPr lang="en-US" sz="2400" dirty="0">
              <a:latin typeface="Calisto MT" panose="02040603050505030304" pitchFamily="18" charset="0"/>
            </a:endParaRPr>
          </a:p>
        </p:txBody>
      </p:sp>
      <p:pic>
        <p:nvPicPr>
          <p:cNvPr id="6" name="Picture 5"/>
          <p:cNvPicPr>
            <a:picLocks noChangeAspect="1"/>
          </p:cNvPicPr>
          <p:nvPr/>
        </p:nvPicPr>
        <p:blipFill>
          <a:blip r:embed="rId2"/>
          <a:stretch>
            <a:fillRect/>
          </a:stretch>
        </p:blipFill>
        <p:spPr>
          <a:xfrm>
            <a:off x="676905" y="2129500"/>
            <a:ext cx="10418724" cy="3726486"/>
          </a:xfrm>
          <a:prstGeom prst="rect">
            <a:avLst/>
          </a:prstGeom>
        </p:spPr>
      </p:pic>
    </p:spTree>
    <p:extLst>
      <p:ext uri="{BB962C8B-B14F-4D97-AF65-F5344CB8AC3E}">
        <p14:creationId xmlns:p14="http://schemas.microsoft.com/office/powerpoint/2010/main" val="1122626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TotalTime>
  <Words>622</Words>
  <Application>Microsoft Office PowerPoint</Application>
  <PresentationFormat>Widescreen</PresentationFormat>
  <Paragraphs>26</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Calisto MT</vt:lpstr>
      <vt:lpstr>Office Theme</vt:lpstr>
      <vt:lpstr>PowerPoint Presentation</vt:lpstr>
      <vt:lpstr>Introduction</vt:lpstr>
      <vt:lpstr>PowerPoint Presentation</vt:lpstr>
      <vt:lpstr>Business Problem</vt:lpstr>
      <vt:lpstr>PowerPoint Presentation</vt:lpstr>
      <vt:lpstr>Above, I have done convert addresses into their equivalent latitude and longitude values. Then we will use the Foursquare API to explore neighborhoods in Manhattan, New York. After that, explore function to get sushi restaurant categories in each neighborhood.</vt:lpstr>
      <vt:lpstr>Then use this feature to group the neighborhoods into clusters K-means clustering algorithm will be use to complete this task. And also, the Folium library to visualize the neighborhoods in Manhattan and its emerging clusters.</vt:lpstr>
      <vt:lpstr>PowerPoint Presentation</vt:lpstr>
      <vt:lpstr>PowerPoint Presentation</vt:lpstr>
      <vt:lpstr>PowerPoint Presentation</vt:lpstr>
      <vt:lpstr>PowerPoint Presentation</vt:lpstr>
      <vt:lpstr>PowerPoint Presentation</vt:lpstr>
      <vt:lpstr>Based on dataframe analysis above Cluster 3 (Upper West Side ) and Cluster 4 (Morningside Heights) areas are the best places to open a new sushi bar business.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Ueda's Laptop</dc:creator>
  <cp:lastModifiedBy>Ueda's Laptop</cp:lastModifiedBy>
  <cp:revision>5</cp:revision>
  <dcterms:created xsi:type="dcterms:W3CDTF">2020-03-26T22:32:50Z</dcterms:created>
  <dcterms:modified xsi:type="dcterms:W3CDTF">2020-03-26T23:15:47Z</dcterms:modified>
</cp:coreProperties>
</file>

<file path=docProps/thumbnail.jpeg>
</file>